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Roboto"/>
      <p:regular r:id="rId46"/>
      <p:bold r:id="rId47"/>
      <p:italic r:id="rId48"/>
      <p:boldItalic r:id="rId49"/>
    </p:embeddedFont>
    <p:embeddedFont>
      <p:font typeface="Merriweather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Long Nguye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Roboto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Merriweather-bold.fntdata"/><Relationship Id="rId50" Type="http://schemas.openxmlformats.org/officeDocument/2006/relationships/font" Target="fonts/Merriweather-regular.fntdata"/><Relationship Id="rId53" Type="http://schemas.openxmlformats.org/officeDocument/2006/relationships/font" Target="fonts/Merriweather-boldItalic.fntdata"/><Relationship Id="rId52" Type="http://schemas.openxmlformats.org/officeDocument/2006/relationships/font" Target="fonts/Merriweathe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7-11T22:36:17.770">
    <p:pos x="6000" y="0"/>
    <p:text>Add Biketown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d15bcd77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d15bcd77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d15bcd77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d15bcd77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d3c6b1ef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d3c6b1ef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d47d454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d47d454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d2467e8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d2467e8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d23b88b80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d23b88b80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23b88b80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23b88b80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 company coming in to make city smart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Even the transportation plans reflect reasons for building smart city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1d70a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1d70a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Ties in to </a:t>
            </a:r>
            <a:r>
              <a:rPr lang="en"/>
              <a:t>accessibility</a:t>
            </a:r>
            <a:r>
              <a:rPr lang="en"/>
              <a:t> reason for making a smart city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d1d70a3b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d1d70a3b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d23b88b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d23b88b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Ties into homelessness reason for smart city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d153480a4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d153480a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d1d70a3b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d1d70a3b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Ties into safety reason for smart city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d153480a4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d153480a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5dcb8147c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5dcb8147c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d23b88b80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d23b88b80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d23b88b80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d23b88b80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Long’s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d23b88b8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d23b88b8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d23b88b8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d23b88b8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Long’s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d23b88b8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d23b88b8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Long’s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d23b88b8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d23b88b8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Long’s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d1d70a3b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d1d70a3b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Long’s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15bcd77b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15bcd77b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d23b88b8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d23b88b8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Talking points: 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Mobility Data Specification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Pictures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dcd8187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5dcd8187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dcd81879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dcd81879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d23b88b8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d23b88b8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d153480a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d153480a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d153480a4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d153480a4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d40c9d0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d40c9d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dcb8147c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dcb8147c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d153480a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d153480a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dcb8147c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dcb8147c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d15bcd77b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d15bcd77b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15bcd77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d15bcd77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d15bcd77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d15bcd77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15bcd77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d15bcd77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15bcd77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d15bcd77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d15bcd77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d15bcd77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lung.org/our-initiatives/healthy-air/sota/city-rankings/msas/portland-vancouver-salem-or-wa.html" TargetMode="External"/><Relationship Id="rId4" Type="http://schemas.openxmlformats.org/officeDocument/2006/relationships/image" Target="../media/image20.jpg"/><Relationship Id="rId5" Type="http://schemas.openxmlformats.org/officeDocument/2006/relationships/hyperlink" Target="https://www.facebook.com/xrpdx/photos/a.446335286192600/446336066192522/?type=3&amp;theate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witter.com/XR_Toronto?lang=en" TargetMode="External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hyperlink" Target="https://www.businessinsider.com/google-sidewalk-labs-toronto-neighborhood-2018-7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hyperlink" Target="https://sidewalklabs.com/blog/a-vision-of-city-transportation-circa-2043/" TargetMode="External"/><Relationship Id="rId5" Type="http://schemas.openxmlformats.org/officeDocument/2006/relationships/hyperlink" Target="https://sidewalklabs.com/blog/a-vision-of-city-transportation-circa-2043/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skepticalscience.com/graphics.php?g=242" TargetMode="External"/><Relationship Id="rId4" Type="http://schemas.openxmlformats.org/officeDocument/2006/relationships/hyperlink" Target="https://skepticalscience.com/graphics.php?g=242" TargetMode="External"/><Relationship Id="rId5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sidewalklabs.com/blog/four-principles-for-the-future-of-city-streets/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hyperlink" Target="https://sidewalklabs.com/blog/four-principles-for-the-future-of-city-streets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hyperlink" Target="https://theintercept.com/2018/11/13/google-quayside-toronto-smart-city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portlandoregon.gov/transportation/article/681573" TargetMode="External"/><Relationship Id="rId4" Type="http://schemas.openxmlformats.org/officeDocument/2006/relationships/hyperlink" Target="https://www.portlandoregon.gov/transportation/article/681573" TargetMode="External"/><Relationship Id="rId11" Type="http://schemas.openxmlformats.org/officeDocument/2006/relationships/image" Target="../media/image18.png"/><Relationship Id="rId10" Type="http://schemas.openxmlformats.org/officeDocument/2006/relationships/hyperlink" Target="https://www.portlandoregon.gov/transportation/76137" TargetMode="External"/><Relationship Id="rId9" Type="http://schemas.openxmlformats.org/officeDocument/2006/relationships/hyperlink" Target="https://www.portlandoregon.gov/transportation/article/681572" TargetMode="External"/><Relationship Id="rId5" Type="http://schemas.openxmlformats.org/officeDocument/2006/relationships/hyperlink" Target="https://www.portlandoregon.gov/transportation/article/681574" TargetMode="External"/><Relationship Id="rId6" Type="http://schemas.openxmlformats.org/officeDocument/2006/relationships/hyperlink" Target="https://www.portlandoregon.gov/transportation/77294" TargetMode="External"/><Relationship Id="rId7" Type="http://schemas.openxmlformats.org/officeDocument/2006/relationships/hyperlink" Target="https://www.portlandoregon.gov/transportation/76735" TargetMode="External"/><Relationship Id="rId8" Type="http://schemas.openxmlformats.org/officeDocument/2006/relationships/hyperlink" Target="https://www.portlandoregon.gov/transportation/article/68157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epa.gov/ghgemissions/sources-greenhouse-gas-emissions" TargetMode="External"/><Relationship Id="rId4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pdx.maps.arcgis.com/apps/webappviewer/index.html?id=e4495321371a4a4f964b941a07665c74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betaplanner.trimet.org/map/#/" TargetMode="External"/><Relationship Id="rId4" Type="http://schemas.openxmlformats.org/officeDocument/2006/relationships/image" Target="../media/image1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entrepreneur.com/article/332325" TargetMode="External"/><Relationship Id="rId4" Type="http://schemas.openxmlformats.org/officeDocument/2006/relationships/hyperlink" Target="https://theintercept.com/2018/11/13/google-quayside-toronto-smart-city" TargetMode="External"/><Relationship Id="rId10" Type="http://schemas.openxmlformats.org/officeDocument/2006/relationships/hyperlink" Target="https://sidewalklabs.com/blog/four-principles-for-the-future-of-city-streets/" TargetMode="External"/><Relationship Id="rId9" Type="http://schemas.openxmlformats.org/officeDocument/2006/relationships/hyperlink" Target="https://www.kbcchannel.tv/tech/sidewalk-labs-shows-off-light-up-pavement-building-raincoats-and-more-for-its-toronto-smart-city-project/" TargetMode="External"/><Relationship Id="rId5" Type="http://schemas.openxmlformats.org/officeDocument/2006/relationships/hyperlink" Target="https://sidewalklabs.com/blog/a-vision-of-city-transportation-circa-2043/" TargetMode="External"/><Relationship Id="rId6" Type="http://schemas.openxmlformats.org/officeDocument/2006/relationships/hyperlink" Target="https://www.theguardian.com/world/2018/oct/23/toronto-smart-city-surveillance-ann-cavoukian-resigns-privacy" TargetMode="External"/><Relationship Id="rId7" Type="http://schemas.openxmlformats.org/officeDocument/2006/relationships/hyperlink" Target="https://www.businessinsider.com/google-sidewalk-labs-toronto-neighborhood-2018-7/" TargetMode="External"/><Relationship Id="rId8" Type="http://schemas.openxmlformats.org/officeDocument/2006/relationships/hyperlink" Target="https://www.theguardian.com/cities/2019/jun/06/toronto-smart-city-google-project-privacy-concerns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patch.com/oregon/portland/biketown-expands-coverage-lowers-prices" TargetMode="External"/><Relationship Id="rId4" Type="http://schemas.openxmlformats.org/officeDocument/2006/relationships/hyperlink" Target="https://www.transit.dot.gov/research-innovation/mobility-demand-mod-sandbox-program" TargetMode="External"/><Relationship Id="rId5" Type="http://schemas.openxmlformats.org/officeDocument/2006/relationships/hyperlink" Target="https://www.portlandoregon.gov/transportation/77294" TargetMode="External"/><Relationship Id="rId6" Type="http://schemas.openxmlformats.org/officeDocument/2006/relationships/hyperlink" Target="https://www.opb.org/news/article/electric-scooters-return-to-portland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unfccc.int/process-and-meetings/the-paris-agreement/the-paris-agreement" TargetMode="External"/><Relationship Id="rId4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Carbon_neutrality" TargetMode="External"/><Relationship Id="rId4" Type="http://schemas.openxmlformats.org/officeDocument/2006/relationships/hyperlink" Target="https://www.carbonbrief.org/paris-2015-tracking-country-climate-pledges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en.wikipedia.org/wiki/Carbon_neutrality" TargetMode="External"/><Relationship Id="rId4" Type="http://schemas.openxmlformats.org/officeDocument/2006/relationships/hyperlink" Target="https://www.carbonbrief.org/paris-2015-tracking-country-climate-pledges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Carbon_neutrality" TargetMode="External"/><Relationship Id="rId4" Type="http://schemas.openxmlformats.org/officeDocument/2006/relationships/hyperlink" Target="https://www.carbonbrief.org/paris-2015-tracking-country-climate-pledg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en.wikipedia.org/wiki/Carbon_neutrality" TargetMode="External"/><Relationship Id="rId4" Type="http://schemas.openxmlformats.org/officeDocument/2006/relationships/hyperlink" Target="https://en.wikipedia.org/wiki/Carbon_neutrality" TargetMode="External"/><Relationship Id="rId5" Type="http://schemas.openxmlformats.org/officeDocument/2006/relationships/hyperlink" Target="https://en.wikipedia.org/wiki/Carbon_neutrality" TargetMode="External"/><Relationship Id="rId6" Type="http://schemas.openxmlformats.org/officeDocument/2006/relationships/hyperlink" Target="https://www.carbonbrief.org/paris-2015-tracking-country-climate-pledge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nytimes.com/2019/07/05/nyregion/climate-emergency-nyc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Smart Cities: Toronto &amp; Portland</a:t>
            </a:r>
            <a:endParaRPr sz="4000"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Regan, Long Nguyen, Kennedy Hahn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/>
          <p:nvPr>
            <p:ph type="title"/>
          </p:nvPr>
        </p:nvSpPr>
        <p:spPr>
          <a:xfrm>
            <a:off x="311700" y="2711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 - 80% reduction in emissions by 2050 </a:t>
            </a:r>
            <a:endParaRPr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1700" y="1017800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4325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Ranked 52 for high ozone days out of 228 metropolitan areas</a:t>
            </a:r>
            <a:endParaRPr sz="135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Ranked 23 for 24-hour particle pollution out of 217 metropolitan areas</a:t>
            </a:r>
            <a:endParaRPr sz="135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66666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350"/>
              <a:buFont typeface="Arial"/>
              <a:buChar char="●"/>
            </a:pPr>
            <a:r>
              <a:rPr lang="en" sz="135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Ranked 149 for annual particle pollution out of 203 metropolitan areas</a:t>
            </a:r>
            <a:endParaRPr sz="135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666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Via American Lung Association - Portland-Vancouver-Salem, OR-WA</a:t>
            </a:r>
            <a:endParaRPr sz="135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3025" y="878950"/>
            <a:ext cx="4457623" cy="25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4410325" y="3512250"/>
            <a:ext cx="34536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5"/>
              </a:rPr>
              <a:t>Image from Extinction Rebelion Portland, across from Portland City Hall, June 22nd, 2019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192700" y="231475"/>
            <a:ext cx="8871900" cy="7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Toronto	- 80% reduction in emissions by 2050	</a:t>
            </a:r>
            <a:endParaRPr/>
          </a:p>
        </p:txBody>
      </p:sp>
      <p:sp>
        <p:nvSpPr>
          <p:cNvPr id="152" name="Google Shape;152;p23"/>
          <p:cNvSpPr txBox="1"/>
          <p:nvPr/>
        </p:nvSpPr>
        <p:spPr>
          <a:xfrm>
            <a:off x="511450" y="4404875"/>
            <a:ext cx="24795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Extinction Rebellion Toronto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50" y="1068900"/>
            <a:ext cx="4887501" cy="321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1351" y="1104475"/>
            <a:ext cx="3440249" cy="2289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actions to take		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 surrounding areas for solar or wind, or offshore wind, using coast (80 miles west of Portland) or desert (220 miles east).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Explore options of taxing carbon and gas within city limits, and partner with neighboring cities to do the same. Taxing Uber during </a:t>
            </a:r>
            <a:r>
              <a:rPr lang="en"/>
              <a:t>peak</a:t>
            </a:r>
            <a:r>
              <a:rPr lang="en"/>
              <a:t> hour operations.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Electric Buses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Survey parking structures for retrofitting solar energy panels.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No new fossil fuel infrastructure, such as Zenith Tar Sands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635700"/>
            <a:ext cx="8520600" cy="110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50">
                <a:solidFill>
                  <a:srgbClr val="222222"/>
                </a:solidFill>
                <a:latin typeface="Georgia"/>
                <a:ea typeface="Georgia"/>
                <a:cs typeface="Georgia"/>
                <a:sym typeface="Georgia"/>
              </a:rPr>
              <a:t>Hundreds Convene In Portland To Block                                     Zenith Oil Terminal Plans</a:t>
            </a:r>
            <a:endParaRPr sz="3150">
              <a:solidFill>
                <a:srgbClr val="222222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04" y="1899200"/>
            <a:ext cx="3560850" cy="266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026625" y="3776800"/>
            <a:ext cx="41100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400 attended, People who opposed expansion were told to wear red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4081825" y="2637100"/>
            <a:ext cx="4110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Imagine a city that allows citizens to engage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and make decisions on this without having to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physically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show up to city council meetings which can be costly and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inefficient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reasons for smarter cities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City Beautification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Accessibility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Population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Homelessness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Toronto</a:t>
            </a:r>
            <a:endParaRPr sz="6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Sidewalk Toronto?</a:t>
            </a:r>
            <a:endParaRPr/>
          </a:p>
        </p:txBody>
      </p:sp>
      <p:sp>
        <p:nvSpPr>
          <p:cNvPr id="185" name="Google Shape;185;p28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“...a [12-acre] thriving hub for innovation...”</a:t>
            </a:r>
            <a:endParaRPr/>
          </a:p>
        </p:txBody>
      </p:sp>
      <p:pic>
        <p:nvPicPr>
          <p:cNvPr id="186" name="Google Shape;1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1720888"/>
            <a:ext cx="7143750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2956350" y="4568875"/>
            <a:ext cx="3231300" cy="2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Image from BusinessInsider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Increase public transit use</a:t>
            </a:r>
            <a:endParaRPr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311700" y="1229975"/>
            <a:ext cx="3224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real-time transit data could increase public transit use</a:t>
            </a:r>
            <a:endParaRPr sz="1600"/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“...a future where integrated real-time data from transportation options enable a true mobility system that rivals private car use on convenience” (Jaffe 2018).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2510" y="1229973"/>
            <a:ext cx="5004590" cy="333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3981150" y="4568975"/>
            <a:ext cx="44073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Image from “A vision of city transportation, circa 2043</a:t>
            </a:r>
            <a:r>
              <a:rPr lang="en" sz="1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”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Decreasing the number of private vehicles</a:t>
            </a:r>
            <a:endParaRPr/>
          </a:p>
        </p:txBody>
      </p:sp>
      <p:sp>
        <p:nvSpPr>
          <p:cNvPr id="202" name="Google Shape;202;p30"/>
          <p:cNvSpPr txBox="1"/>
          <p:nvPr>
            <p:ph idx="1" type="body"/>
          </p:nvPr>
        </p:nvSpPr>
        <p:spPr>
          <a:xfrm>
            <a:off x="311700" y="1294300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Parking and Curbside Availability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Tracking blocks for curbside and/or street parking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Increasing cost to park/parking tickets</a:t>
            </a:r>
            <a:endParaRPr sz="14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a real-time map of road pricing</a:t>
            </a:r>
            <a:endParaRPr sz="18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Charging mileage depending on time of day</a:t>
            </a:r>
            <a:endParaRPr sz="1400"/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Charging by route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650" y="1229975"/>
            <a:ext cx="4368700" cy="34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Decreasing the number of private vehicles - benefits</a:t>
            </a:r>
            <a:endParaRPr sz="2400"/>
          </a:p>
        </p:txBody>
      </p:sp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1280725" y="3805025"/>
            <a:ext cx="6347700" cy="9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Reducing vehicles on the road and required street parking can create more room for reclaimed parks and housing.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0750" y="1142500"/>
            <a:ext cx="4922501" cy="253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are we building smart cities?</a:t>
            </a:r>
            <a:endParaRPr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One Reason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Climate Change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it’s not a hoax - </a:t>
            </a:r>
            <a:r>
              <a:rPr lang="en" u="sng">
                <a:solidFill>
                  <a:schemeClr val="hlink"/>
                </a:solidFill>
                <a:hlinkClick r:id="rId3"/>
              </a:rPr>
              <a:t>skepticalscience.com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332695"/>
            <a:ext cx="4381950" cy="24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Safety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Sidewalk Labs’ principles for building streets in smart cities: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  </a:t>
            </a:r>
            <a:r>
              <a:rPr lang="en" u="sng">
                <a:solidFill>
                  <a:schemeClr val="hlink"/>
                </a:solidFill>
                <a:hlinkClick r:id="rId3"/>
              </a:rPr>
              <a:t> Image from “Four principles for the future of city streets”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8225" y="1749600"/>
            <a:ext cx="70675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Increasing Safety</a:t>
            </a:r>
            <a:endParaRPr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350" y="1017799"/>
            <a:ext cx="6205300" cy="3570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 txBox="1"/>
          <p:nvPr/>
        </p:nvSpPr>
        <p:spPr>
          <a:xfrm>
            <a:off x="1469425" y="4510925"/>
            <a:ext cx="62052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Image from “Four principles for the future of city streets”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Promoting Cycling and Walking</a:t>
            </a:r>
            <a:endParaRPr/>
          </a:p>
        </p:txBody>
      </p:sp>
      <p:sp>
        <p:nvSpPr>
          <p:cNvPr id="230" name="Google Shape;230;p34"/>
          <p:cNvSpPr txBox="1"/>
          <p:nvPr>
            <p:ph idx="1" type="body"/>
          </p:nvPr>
        </p:nvSpPr>
        <p:spPr>
          <a:xfrm>
            <a:off x="142625" y="1533150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Heated, light-up bike lanes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“Building raincoats”</a:t>
            </a:r>
            <a:endParaRPr sz="2000"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525" y="1336125"/>
            <a:ext cx="4527600" cy="3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Concerns &amp; Controversy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Data harvesting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From “Smart City of Privacy” to “Smart City of Surveillance” (The Guardian)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Third parties are able to access personal information gathered in the city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Sidewalk Toronto fails to be transparent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5800" y="1311300"/>
            <a:ext cx="5337774" cy="266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35"/>
          <p:cNvSpPr txBox="1"/>
          <p:nvPr/>
        </p:nvSpPr>
        <p:spPr>
          <a:xfrm>
            <a:off x="4944125" y="3980175"/>
            <a:ext cx="23211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Image from The Intercept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Portland</a:t>
            </a:r>
            <a:endParaRPr sz="6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 Smart City Initiatives</a:t>
            </a:r>
            <a:endParaRPr/>
          </a:p>
        </p:txBody>
      </p:sp>
      <p:sp>
        <p:nvSpPr>
          <p:cNvPr id="250" name="Google Shape;250;p37"/>
          <p:cNvSpPr txBox="1"/>
          <p:nvPr>
            <p:ph idx="1" type="body"/>
          </p:nvPr>
        </p:nvSpPr>
        <p:spPr>
          <a:xfrm>
            <a:off x="123975" y="1652225"/>
            <a:ext cx="3621000" cy="22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●"/>
            </a:pPr>
            <a:r>
              <a:rPr lang="en" sz="1700" u="sng">
                <a:solidFill>
                  <a:srgbClr val="66666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Biketown</a:t>
            </a:r>
            <a:endParaRPr sz="1700" u="sng">
              <a:solidFill>
                <a:srgbClr val="66666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  <a:hlinkClick r:id="rId4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●"/>
            </a:pPr>
            <a:r>
              <a:rPr lang="en" sz="17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Parking Kitty</a:t>
            </a:r>
            <a:endParaRPr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●"/>
            </a:pPr>
            <a:r>
              <a:rPr lang="en" u="sng">
                <a:solidFill>
                  <a:srgbClr val="666666"/>
                </a:solidFill>
                <a:hlinkClick r:id="rId6"/>
              </a:rPr>
              <a:t>E-Scooters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●"/>
            </a:pPr>
            <a:r>
              <a:rPr lang="en" sz="17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Traffic Safety Sensor Project</a:t>
            </a:r>
            <a:endParaRPr u="sng">
              <a:solidFill>
                <a:srgbClr val="666666"/>
              </a:solidFill>
              <a:hlinkClick r:id="rId8"/>
            </a:endParaRPr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Arial"/>
              <a:buChar char="●"/>
            </a:pPr>
            <a:r>
              <a:rPr lang="en" sz="1700" u="sng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Portland Urban Data Lake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 u="sng">
              <a:solidFill>
                <a:srgbClr val="666666"/>
              </a:solidFill>
              <a:latin typeface="Arial"/>
              <a:ea typeface="Arial"/>
              <a:cs typeface="Arial"/>
              <a:sym typeface="Arial"/>
              <a:hlinkClick r:id="rId10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700">
              <a:solidFill>
                <a:srgbClr val="666666"/>
              </a:solidFill>
            </a:endParaRPr>
          </a:p>
        </p:txBody>
      </p:sp>
      <p:pic>
        <p:nvPicPr>
          <p:cNvPr id="251" name="Google Shape;251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744975" y="1300650"/>
            <a:ext cx="4962900" cy="3193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 Smart City Initiatives</a:t>
            </a:r>
            <a:endParaRPr/>
          </a:p>
        </p:txBody>
      </p:sp>
      <p:pic>
        <p:nvPicPr>
          <p:cNvPr id="257" name="Google Shape;25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9375" y="1153550"/>
            <a:ext cx="6165249" cy="35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Ubiquitous Mobile PDX Framework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665000" y="1361200"/>
            <a:ext cx="7304700" cy="30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700"/>
              <a:buFont typeface="Roboto"/>
              <a:buChar char="●"/>
            </a:pPr>
            <a:r>
              <a:rPr lang="en" sz="17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Portland’s Smart City: The Internet of Things will be used to collect information and intelligent systems will analyze the information to optimize operations. </a:t>
            </a:r>
            <a:endParaRPr sz="17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Ubiquitous Mobile PDX Framework</a:t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00" y="1236525"/>
            <a:ext cx="5327799" cy="324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1"/>
          <p:cNvSpPr txBox="1"/>
          <p:nvPr>
            <p:ph type="title"/>
          </p:nvPr>
        </p:nvSpPr>
        <p:spPr>
          <a:xfrm>
            <a:off x="311700" y="4204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Portland Cycling and Walking</a:t>
            </a:r>
            <a:endParaRPr/>
          </a:p>
        </p:txBody>
      </p:sp>
      <p:sp>
        <p:nvSpPr>
          <p:cNvPr id="275" name="Google Shape;275;p4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Cycling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Oregon ranked 5th in Bicycle Friendly State Ranking in USA, 2017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Walkability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Portland ranked 7th in nation’s most walkable cities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3658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causes climate change?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3817100" y="1098225"/>
            <a:ext cx="5015100" cy="3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Graphic provided by </a:t>
            </a:r>
            <a:r>
              <a:rPr lang="en" u="sng">
                <a:solidFill>
                  <a:schemeClr val="hlink"/>
                </a:solidFill>
                <a:hlinkClick r:id="rId3"/>
              </a:rPr>
              <a:t>epa.gov greenhouse gas emissions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98213"/>
            <a:ext cx="3240651" cy="3602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/>
          <p:nvPr/>
        </p:nvSpPr>
        <p:spPr>
          <a:xfrm>
            <a:off x="9667900" y="3247750"/>
            <a:ext cx="42765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Emissions only: Does not take into consideration negative feedback loops such as deforestation or decreasing ability of ocean to sequester carbon.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E-Scooters</a:t>
            </a:r>
            <a:endParaRPr/>
          </a:p>
        </p:txBody>
      </p:sp>
      <p:sp>
        <p:nvSpPr>
          <p:cNvPr id="281" name="Google Shape;281;p4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To improve city mobility services, Portland will require e-scooter firms to provide detailed trip locations and other level of data granularity to help drive it’s smart city initiative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data will show how many e-scooter trips were taken, the start and end, and other information to track use and impact.  This helps integrate the e-scooters into the transportation apps such as Trimet’s Trip Planner.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Portland By Scooter (helpful map for scooter riders)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Shared E-Scooters</a:t>
            </a:r>
            <a:endParaRPr/>
          </a:p>
        </p:txBody>
      </p:sp>
      <p:sp>
        <p:nvSpPr>
          <p:cNvPr id="287" name="Google Shape;287;p43"/>
          <p:cNvSpPr txBox="1"/>
          <p:nvPr>
            <p:ph idx="1" type="body"/>
          </p:nvPr>
        </p:nvSpPr>
        <p:spPr>
          <a:xfrm>
            <a:off x="311700" y="2234175"/>
            <a:ext cx="3630300" cy="9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Concerns:  being left everywhere, safety concerns for riders</a:t>
            </a:r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6075" y="1017800"/>
            <a:ext cx="4624800" cy="3473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Last-Mile Transportation</a:t>
            </a:r>
            <a:endParaRPr/>
          </a:p>
        </p:txBody>
      </p:sp>
      <p:sp>
        <p:nvSpPr>
          <p:cNvPr id="294" name="Google Shape;294;p4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problem: public transportation doesn’t take us </a:t>
            </a:r>
            <a:r>
              <a:rPr lang="en" u="sng"/>
              <a:t>exactly</a:t>
            </a:r>
            <a:r>
              <a:rPr lang="en"/>
              <a:t> where we need to go.</a:t>
            </a:r>
            <a:endParaRPr/>
          </a:p>
        </p:txBody>
      </p:sp>
      <p:pic>
        <p:nvPicPr>
          <p:cNvPr id="295" name="Google Shape;2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63" y="1980025"/>
            <a:ext cx="62769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Mobility On Demand (MOD)</a:t>
            </a:r>
            <a:endParaRPr/>
          </a:p>
        </p:txBody>
      </p:sp>
      <p:sp>
        <p:nvSpPr>
          <p:cNvPr id="301" name="Google Shape;301;p45"/>
          <p:cNvSpPr txBox="1"/>
          <p:nvPr>
            <p:ph idx="1" type="body"/>
          </p:nvPr>
        </p:nvSpPr>
        <p:spPr>
          <a:xfrm>
            <a:off x="311700" y="1229875"/>
            <a:ext cx="8520600" cy="16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The first US transit agency to release a multimodal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trip planner</a:t>
            </a:r>
            <a:r>
              <a:rPr lang="en" sz="1400">
                <a:solidFill>
                  <a:srgbClr val="000000"/>
                </a:solidFill>
              </a:rPr>
              <a:t> that incorporates different type of mobility providers like uber, zipcar, biketown, car2go, and trimet public transit.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lang="en" sz="1400">
                <a:solidFill>
                  <a:srgbClr val="000000"/>
                </a:solidFill>
              </a:rPr>
              <a:t>This is created by using open source technology and open data, which benefits other agencies to include the technology into their own transit applications.</a:t>
            </a:r>
            <a:endParaRPr sz="1400"/>
          </a:p>
        </p:txBody>
      </p:sp>
      <p:pic>
        <p:nvPicPr>
          <p:cNvPr id="302" name="Google Shape;30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7500" y="2806775"/>
            <a:ext cx="2388992" cy="192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08" name="Google Shape;308;p4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are we building smart cities?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Sidewalk Toronto’s Plans for Transportation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Portland Transportation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Discussion, Questions, or Comments?</a:t>
            </a:r>
            <a:endParaRPr/>
          </a:p>
        </p:txBody>
      </p:sp>
      <p:sp>
        <p:nvSpPr>
          <p:cNvPr id="314" name="Google Shape;314;p4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Some prompts: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Do the benefits of building a smart city outweigh data concerns? What are some solutions to treat these concerns?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Are smart cities aggravating data privacy issues?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Is it possible for all major cities to be smart cities? What factors would need to be addressed in order for this to happen?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How do we educate people about smart cities (benefits, disadvantages, etc.)?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311700" y="155640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- Why are we building smart cities?</a:t>
            </a:r>
            <a:endParaRPr/>
          </a:p>
        </p:txBody>
      </p:sp>
      <p:sp>
        <p:nvSpPr>
          <p:cNvPr id="325" name="Google Shape;325;p4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Linked on slides!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- Toronto</a:t>
            </a:r>
            <a:endParaRPr/>
          </a:p>
        </p:txBody>
      </p:sp>
      <p:sp>
        <p:nvSpPr>
          <p:cNvPr id="331" name="Google Shape;331;p5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555559"/>
                </a:solidFill>
              </a:rPr>
              <a:t>Anuj Prasad. 2019. Smart Mobility for Smart Cities. Entrepreneur. </a:t>
            </a: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https://www.entrepreneur.com/article/332325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555559"/>
                </a:solidFill>
              </a:rPr>
              <a:t>Ava Kofman. 2018. Google’s “Smart city of surveillance” faces new resistance in Toronto. The Intercept. </a:t>
            </a: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https://theintercept.com/2018/11/13/google-quayside-toronto-smart-city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555559"/>
                </a:solidFill>
              </a:rPr>
              <a:t>Eric Jaffe. 2018. A vision of city transportation cira 2043. Sidewalk Labs.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https://sidewalklabs.com/blog/a-vision-of-city-transportation-circa-2043/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Gabriel Canon. 2018. ‘City of surveillance’: privacy expert quits Toronto’s smart-city project. The Guardian. </a:t>
            </a: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https://www.theguardian.com/world/2018/oct/23/toronto-smart-city-surveillance-ann-cavoukian-resigns-privacy</a:t>
            </a:r>
            <a:endParaRPr sz="120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555559"/>
                </a:solidFill>
              </a:rPr>
              <a:t>Leanna Garfield. 2018. Google’s parent company just reached an agreement with Toronto to plan a $50 million high-tech neighborhood. Business Insider.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https://www.businessinsider.com/google-sidewalk-labs-toronto-neighborhood-2018-7/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Leyland Cecco. 2019. ‘Surveillance capitalism’: critic urges Toronto to abandon smart city project. The Guardian. </a:t>
            </a: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https://www.theguardian.com/cities/2019/jun/06/toronto-smart-city-google-project-privacy-concerns</a:t>
            </a:r>
            <a:r>
              <a:rPr lang="en" sz="120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55559"/>
              </a:buClr>
              <a:buSzPts val="1200"/>
              <a:buFont typeface="Arial"/>
              <a:buAutoNum type="arabicPeriod"/>
            </a:pPr>
            <a:r>
              <a:rPr lang="en" sz="120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Tech Team. 2019. Sidewalk Labs shows off light-up pavement, building raincoats, and more for its Toronto smart city project. KBC.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https://www.kbcchannel.tv/tech/sidewalk-labs-shows-off-light-up-pavement-building-raincoats-and-more-for-its-toronto-smart-city-project/</a:t>
            </a:r>
            <a:r>
              <a:rPr lang="en" sz="1200">
                <a:solidFill>
                  <a:srgbClr val="555559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5555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555559"/>
                </a:solidFill>
              </a:rPr>
              <a:t>Willa Ng. 2019. Four principles for the future of city streets. Sidewalk Labs.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https://sidewalklabs.com/blog/four-principles-for-the-future-of-city-streets/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- Portland</a:t>
            </a:r>
            <a:endParaRPr/>
          </a:p>
        </p:txBody>
      </p:sp>
      <p:sp>
        <p:nvSpPr>
          <p:cNvPr id="337" name="Google Shape;337;p51"/>
          <p:cNvSpPr txBox="1"/>
          <p:nvPr>
            <p:ph idx="1" type="body"/>
          </p:nvPr>
        </p:nvSpPr>
        <p:spPr>
          <a:xfrm>
            <a:off x="311700" y="1229875"/>
            <a:ext cx="8520600" cy="30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News Partner, 2019. BIKETOWN Expands Coverage, Lower Prices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https://patch.com/oregon/portland/biketown-expands-coverage-lowers-prices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https://www.transit.dot.gov/research-innovation/mobility-demand-mod-sandbox-program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t/>
            </a:r>
            <a:endParaRPr sz="1200"/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https://www.portlandoregon.gov/transportation/77294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AutoNum type="arabicPeriod"/>
            </a:pPr>
            <a:r>
              <a:rPr lang="en" sz="1200"/>
              <a:t>Powell Meerah. 2019. E-Scooters Return To Portland. </a:t>
            </a:r>
            <a:r>
              <a:rPr lang="en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https://www.opb.org/news/article/electric-scooters-return-to-portland/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Paris Climate Agreement		</a:t>
            </a:r>
            <a:endParaRPr/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it?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The Paris Agreement builds upon the Convention and for the first time brings all nations into a common cause to undertake ambitious efforts to combat climate change and adapt to its effects, with enhanced support to assist developing countries to do so. As such, it charts a new course in the global climate effort. - </a:t>
            </a:r>
            <a:r>
              <a:rPr i="1" lang="en" sz="1200">
                <a:solidFill>
                  <a:srgbClr val="333333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official description from </a:t>
            </a:r>
            <a:r>
              <a:rPr i="1" lang="en" sz="1200" u="sng">
                <a:solidFill>
                  <a:schemeClr val="accent5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carbonbrief.org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25" y="2965025"/>
            <a:ext cx="3206800" cy="180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China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China: 23% of all emissions: 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date for carbon neutrality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wikipedia - carbon neutral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peak in carbon dioxide emissions by 2030, with “best efforts” to peak earlier. China has also pledged to source 20% of its energy from low-carbon sources by 2030 and to cut emissions per unit of GDP by 60-65% of 2005 levels by 2030, potentially putting it on course to peak by 2027. </a:t>
            </a:r>
            <a:r>
              <a:rPr lang="en" u="sng">
                <a:solidFill>
                  <a:schemeClr val="hlink"/>
                </a:solidFill>
                <a:hlinkClick r:id="rId4"/>
              </a:rPr>
              <a:t>CarbonBrief.org - climate pledge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United States</a:t>
            </a:r>
            <a:endParaRPr/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US: 12% of all emissions vs 4.2% of the world’s population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date for carbon neutrality - but several cities have pledged to become carbon neutral by 2050 -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wikipedia - carbon neutrality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[The US plans to withdraw from Paris and not meet this pledge] 26-28% domestic reduction in greenhouse gases by 2025 compared to 2005, making its best effort to reach the 28% target. This includes the land sector and excludes international credits at this time. Carbon Brief has a more detailed article on the US INDC. - </a:t>
            </a:r>
            <a:r>
              <a:rPr lang="en" u="sng">
                <a:solidFill>
                  <a:schemeClr val="hlink"/>
                </a:solidFill>
                <a:hlinkClick r:id="rId4"/>
              </a:rPr>
              <a:t>CarbonBrief.org climate pledges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This is all despite having access to clean energy sources and technology not available in third world countries.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Europe - the EU</a:t>
            </a:r>
            <a:endParaRPr/>
          </a:p>
        </p:txBody>
      </p:sp>
      <p:sp>
        <p:nvSpPr>
          <p:cNvPr id="126" name="Google Shape;126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Roughly 9% of all emissions	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European Commission calls for a climate-neutral Europe by 2050.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wikipedia  - carbon neutrality 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/>
              <a:t>At least a 40% domestic reduction in greenhouse gases by 2030 compared to 1990 levels. Carbon Brief has a more detailed article on the EU INDC. - </a:t>
            </a:r>
            <a:r>
              <a:rPr lang="en" u="sng">
                <a:solidFill>
                  <a:schemeClr val="hlink"/>
                </a:solidFill>
                <a:hlinkClick r:id="rId4"/>
              </a:rPr>
              <a:t>CarbonBrief.org climate pledges</a:t>
            </a:r>
            <a:r>
              <a:rPr lang="en"/>
              <a:t> </a:t>
            </a:r>
            <a:endParaRPr sz="10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Canada</a:t>
            </a:r>
            <a:endParaRPr/>
          </a:p>
        </p:txBody>
      </p:sp>
      <p:sp>
        <p:nvSpPr>
          <p:cNvPr id="132" name="Google Shape;132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2% of all emissions vs .05% of the world’s population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estimate for carbon neutrality - </a:t>
            </a:r>
            <a:r>
              <a:rPr lang="en" u="sng">
                <a:solidFill>
                  <a:schemeClr val="hlink"/>
                </a:solidFill>
                <a:hlinkClick r:id="rId3"/>
              </a:rPr>
              <a:t>wikipedi</a:t>
            </a:r>
            <a:r>
              <a:rPr lang="en" u="sng">
                <a:solidFill>
                  <a:schemeClr val="hlink"/>
                </a:solidFill>
                <a:hlinkClick r:id="rId4"/>
              </a:rPr>
              <a:t>a - carbon neutrality</a:t>
            </a:r>
            <a:r>
              <a:rPr lang="en" u="sng">
                <a:solidFill>
                  <a:schemeClr val="hlink"/>
                </a:solidFill>
                <a:hlinkClick r:id="rId5"/>
              </a:rPr>
              <a:t>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30% reduction on 2005 greenhouse gas emissions, by 2030. This includes possible use of international emissions credits. It also includes the land sector and forestry. - </a:t>
            </a:r>
            <a:r>
              <a:rPr lang="en" u="sng">
                <a:solidFill>
                  <a:schemeClr val="hlink"/>
                </a:solidFill>
                <a:hlinkClick r:id="rId6"/>
              </a:rPr>
              <a:t>CarbonBrief.org climage pledges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Threat of Direct Action</a:t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Extinction</a:t>
            </a:r>
            <a:r>
              <a:rPr lang="en"/>
              <a:t> Rebellion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Global movement </a:t>
            </a: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722 localities in 15 countries</a:t>
            </a:r>
            <a:endParaRPr sz="1100">
              <a:solidFill>
                <a:srgbClr val="545454"/>
              </a:solidFill>
              <a:highlight>
                <a:srgbClr val="FFFFFF"/>
              </a:highlight>
            </a:endParaRPr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Attempting to influence policy through direct action and civil </a:t>
            </a:r>
            <a:r>
              <a:rPr lang="en"/>
              <a:t>disobedience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Government must act now to halt biodiversity loss and reduce greenhouse gas emissions to net zero by 2025 (average goal is 2050).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Threats of increasingly disruptive climate actions</a:t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1600"/>
              </a:spcAft>
              <a:buSzPts val="1400"/>
              <a:buChar char="○"/>
            </a:pPr>
            <a:r>
              <a:rPr lang="en">
                <a:highlight>
                  <a:srgbClr val="FFFFFF"/>
                </a:highlight>
              </a:rPr>
              <a:t>Calling for divestment in major financial institutions, especially carbon based.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